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0" r:id="rId2"/>
    <p:sldId id="257" r:id="rId3"/>
    <p:sldId id="282" r:id="rId4"/>
    <p:sldId id="261" r:id="rId5"/>
    <p:sldId id="260" r:id="rId6"/>
    <p:sldId id="271" r:id="rId7"/>
    <p:sldId id="275" r:id="rId8"/>
    <p:sldId id="272" r:id="rId9"/>
    <p:sldId id="274" r:id="rId10"/>
    <p:sldId id="267" r:id="rId11"/>
    <p:sldId id="268" r:id="rId12"/>
    <p:sldId id="269" r:id="rId13"/>
    <p:sldId id="277" r:id="rId14"/>
    <p:sldId id="281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B5C5E8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8147" autoAdjust="0"/>
  </p:normalViewPr>
  <p:slideViewPr>
    <p:cSldViewPr snapToGrid="0">
      <p:cViewPr varScale="1">
        <p:scale>
          <a:sx n="102" d="100"/>
          <a:sy n="102" d="100"/>
        </p:scale>
        <p:origin x="954" y="156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-6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2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Security issues kunnen overal voorkomen. Het is daarom belangrijk niet alleen je eigen code te</a:t>
            </a:r>
          </a:p>
          <a:p>
            <a:r>
              <a:rPr lang="nl-BE" dirty="0"/>
              <a:t>controleren op issues maar ook de configuratie van de webserver waarop je applicatie draait is</a:t>
            </a:r>
          </a:p>
          <a:p>
            <a:r>
              <a:rPr lang="nl-BE" dirty="0"/>
              <a:t>gevoelig voor issues.</a:t>
            </a:r>
          </a:p>
          <a:p>
            <a:r>
              <a:rPr lang="nl-BE" dirty="0"/>
              <a:t>Vaak bevat de webserver verschillende configuratiebestanden, voor </a:t>
            </a:r>
            <a:r>
              <a:rPr lang="nl-BE" dirty="0" err="1"/>
              <a:t>php</a:t>
            </a:r>
            <a:r>
              <a:rPr lang="nl-BE" dirty="0"/>
              <a:t> is dit de php.ini file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171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Een mogelijke security issue op de webserver is het beschikbaar stellen van de gebruikte </a:t>
            </a:r>
            <a:r>
              <a:rPr lang="nl-BE" dirty="0" err="1"/>
              <a:t>php</a:t>
            </a:r>
            <a:endParaRPr lang="nl-BE" dirty="0"/>
          </a:p>
          <a:p>
            <a:r>
              <a:rPr lang="nl-BE" dirty="0"/>
              <a:t>versie.</a:t>
            </a:r>
          </a:p>
          <a:p>
            <a:r>
              <a:rPr lang="nl-BE" dirty="0"/>
              <a:t>Omdat niet alle versies van </a:t>
            </a:r>
            <a:r>
              <a:rPr lang="nl-BE" dirty="0" err="1"/>
              <a:t>php</a:t>
            </a:r>
            <a:r>
              <a:rPr lang="nl-BE" dirty="0"/>
              <a:t> identiek dezelfde functionaliteit aanbieden en sommige versies</a:t>
            </a:r>
          </a:p>
          <a:p>
            <a:r>
              <a:rPr lang="nl-BE" dirty="0"/>
              <a:t>ook zwakke punten hebben, is het beter om de </a:t>
            </a:r>
            <a:r>
              <a:rPr lang="nl-BE" dirty="0" err="1"/>
              <a:t>php</a:t>
            </a:r>
            <a:r>
              <a:rPr lang="nl-BE" dirty="0"/>
              <a:t> versie van de webserver privé te houden.</a:t>
            </a:r>
          </a:p>
          <a:p>
            <a:r>
              <a:rPr lang="nl-BE" dirty="0"/>
              <a:t>Indien je dit niet doet zal bij elk </a:t>
            </a:r>
            <a:r>
              <a:rPr lang="nl-BE" dirty="0" err="1"/>
              <a:t>request</a:t>
            </a:r>
            <a:r>
              <a:rPr lang="nl-BE" dirty="0"/>
              <a:t> voor </a:t>
            </a:r>
            <a:r>
              <a:rPr lang="nl-BE" dirty="0" err="1"/>
              <a:t>php</a:t>
            </a:r>
            <a:r>
              <a:rPr lang="nl-BE" dirty="0"/>
              <a:t> de </a:t>
            </a:r>
            <a:r>
              <a:rPr lang="nl-BE" dirty="0" err="1"/>
              <a:t>php</a:t>
            </a:r>
            <a:r>
              <a:rPr lang="nl-BE" dirty="0"/>
              <a:t> versie terug te </a:t>
            </a:r>
            <a:r>
              <a:rPr lang="nl-BE" dirty="0" err="1"/>
              <a:t>vinde</a:t>
            </a:r>
            <a:r>
              <a:rPr lang="nl-BE" dirty="0"/>
              <a:t> zijn in de</a:t>
            </a:r>
          </a:p>
          <a:p>
            <a:r>
              <a:rPr lang="nl-BE" dirty="0" err="1"/>
              <a:t>request</a:t>
            </a:r>
            <a:r>
              <a:rPr lang="nl-BE" dirty="0"/>
              <a:t> header (het informatiedeel van een datapakket).</a:t>
            </a:r>
          </a:p>
          <a:p>
            <a:r>
              <a:rPr lang="nl-BE" dirty="0"/>
              <a:t>Je wilt immers niet tonen dat jij die ene versie gebruikt die net veel security issues bevatte.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Een mogelijke security issue op de webserver is het aanzetten van error </a:t>
            </a:r>
            <a:r>
              <a:rPr lang="nl-BE" dirty="0" err="1"/>
              <a:t>messages</a:t>
            </a:r>
            <a:r>
              <a:rPr lang="nl-BE" dirty="0"/>
              <a:t>.</a:t>
            </a:r>
          </a:p>
          <a:p>
            <a:r>
              <a:rPr lang="nl-BE" dirty="0"/>
              <a:t>Wanneer er een probleem is zal de gebruiker doorverwezen worden naar een error page.</a:t>
            </a:r>
          </a:p>
          <a:p>
            <a:r>
              <a:rPr lang="nl-BE" dirty="0"/>
              <a:t>Op deze error page wordt vaak een error </a:t>
            </a:r>
            <a:r>
              <a:rPr lang="nl-BE" dirty="0" err="1"/>
              <a:t>message</a:t>
            </a:r>
            <a:r>
              <a:rPr lang="nl-BE" dirty="0"/>
              <a:t> weergeven die veel informatie kan geven over</a:t>
            </a:r>
          </a:p>
          <a:p>
            <a:r>
              <a:rPr lang="nl-BE" dirty="0"/>
              <a:t>de werking en de structuur van de code.</a:t>
            </a:r>
          </a:p>
          <a:p>
            <a:r>
              <a:rPr lang="nl-BE" dirty="0"/>
              <a:t>Deze informatie willen we uiteraard zoveel mogelijk afschermen van de buitenwereld zodat deze</a:t>
            </a:r>
          </a:p>
          <a:p>
            <a:r>
              <a:rPr lang="nl-BE" dirty="0"/>
              <a:t>niet in de verkeerde handen kan vallen.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781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4BE6D7-C087-4326-9D6B-3B2E8CA7E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8133" y="3902149"/>
            <a:ext cx="4741332" cy="944136"/>
          </a:xfrm>
        </p:spPr>
        <p:txBody>
          <a:bodyPr/>
          <a:lstStyle/>
          <a:p>
            <a:r>
              <a:rPr lang="nl-BE" sz="6000" dirty="0"/>
              <a:t>Web security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3C691EEB-9B35-4CC8-BC9E-E6ACF4F75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03/05/2018</a:t>
            </a:r>
          </a:p>
          <a:p>
            <a:r>
              <a:rPr lang="nl-BE" dirty="0"/>
              <a:t>Jana Mineur – Lorenz </a:t>
            </a:r>
            <a:r>
              <a:rPr lang="nl-BE" dirty="0" err="1"/>
              <a:t>Borgions</a:t>
            </a:r>
            <a:r>
              <a:rPr lang="nl-BE" dirty="0"/>
              <a:t> – Matthias Van </a:t>
            </a:r>
            <a:r>
              <a:rPr lang="nl-BE" dirty="0" err="1"/>
              <a:t>Meerbeek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49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Password </a:t>
            </a:r>
            <a:r>
              <a:rPr lang="nl-BE" dirty="0" err="1"/>
              <a:t>hashing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xmlns="" id="{717B372C-EFEC-4FDF-B646-815907E6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825625"/>
            <a:ext cx="7486650" cy="3569716"/>
          </a:xfrm>
        </p:spPr>
        <p:txBody>
          <a:bodyPr/>
          <a:lstStyle/>
          <a:p>
            <a:r>
              <a:rPr lang="nl-BE" dirty="0"/>
              <a:t>doel: persoonlijke gegevens afschermen</a:t>
            </a:r>
          </a:p>
          <a:p>
            <a:r>
              <a:rPr lang="nl-BE" dirty="0"/>
              <a:t>authenticatie</a:t>
            </a:r>
          </a:p>
          <a:p>
            <a:r>
              <a:rPr lang="nl-BE" dirty="0"/>
              <a:t>bedreiging: wachtwoord onderscheppen</a:t>
            </a:r>
          </a:p>
          <a:p>
            <a:r>
              <a:rPr lang="nl-BE" dirty="0"/>
              <a:t>oplossing: </a:t>
            </a:r>
            <a:r>
              <a:rPr lang="nl-BE" dirty="0" err="1"/>
              <a:t>hashing</a:t>
            </a:r>
            <a:endParaRPr lang="nl-BE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/>
              <a:t>algoritme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/>
              <a:t>1 richting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 err="1"/>
              <a:t>salt</a:t>
            </a:r>
            <a:r>
              <a:rPr lang="nl-BE" dirty="0"/>
              <a:t> toevoegen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 err="1"/>
              <a:t>password_hash</a:t>
            </a:r>
            <a:r>
              <a:rPr lang="nl-BE" dirty="0"/>
              <a:t>()</a:t>
            </a:r>
          </a:p>
        </p:txBody>
      </p:sp>
      <p:pic>
        <p:nvPicPr>
          <p:cNvPr id="4098" name="Picture 2" descr="Afbeeldingsresultaat voor hashing">
            <a:extLst>
              <a:ext uri="{FF2B5EF4-FFF2-40B4-BE49-F238E27FC236}">
                <a16:creationId xmlns:a16="http://schemas.microsoft.com/office/drawing/2014/main" xmlns="" id="{CE61B98D-3E87-40BA-9F65-D988E5E5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62" y="3429000"/>
            <a:ext cx="5371148" cy="196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 files</a:t>
            </a:r>
          </a:p>
        </p:txBody>
      </p:sp>
      <p:pic>
        <p:nvPicPr>
          <p:cNvPr id="1026" name="Picture 2" descr="Afbeeldingsresultaat voor hide files">
            <a:extLst>
              <a:ext uri="{FF2B5EF4-FFF2-40B4-BE49-F238E27FC236}">
                <a16:creationId xmlns:a16="http://schemas.microsoft.com/office/drawing/2014/main" xmlns="" id="{B7E4F0C9-4019-4BC6-9648-27979EBB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360" y="50641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xmlns="" id="{53670704-9258-4D55-A103-78535940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4"/>
            <a:ext cx="7660628" cy="4913645"/>
          </a:xfrm>
        </p:spPr>
        <p:txBody>
          <a:bodyPr/>
          <a:lstStyle/>
          <a:p>
            <a:r>
              <a:rPr lang="nl-BE" dirty="0"/>
              <a:t>beschikbaar stellen bestanden op webserver</a:t>
            </a:r>
          </a:p>
          <a:p>
            <a:pPr lvl="1"/>
            <a:r>
              <a:rPr lang="nl-BE" dirty="0"/>
              <a:t>code</a:t>
            </a:r>
          </a:p>
          <a:p>
            <a:pPr lvl="1"/>
            <a:r>
              <a:rPr lang="nl-BE" dirty="0"/>
              <a:t>configuratiebestanden voor webserver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alle bestanden privé behalve de nodige</a:t>
            </a:r>
          </a:p>
          <a:p>
            <a:pPr lvl="1"/>
            <a:r>
              <a:rPr lang="nl-BE" dirty="0"/>
              <a:t>afschermen in aparte map</a:t>
            </a:r>
          </a:p>
          <a:p>
            <a:r>
              <a:rPr lang="nl-BE" dirty="0"/>
              <a:t>voorbeeld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xmlns="" id="{F8B220FA-149E-4E63-A53D-00514F74A69C}"/>
              </a:ext>
            </a:extLst>
          </p:cNvPr>
          <p:cNvSpPr txBox="1"/>
          <p:nvPr/>
        </p:nvSpPr>
        <p:spPr>
          <a:xfrm>
            <a:off x="2254102" y="4826675"/>
            <a:ext cx="15363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root/</a:t>
            </a:r>
          </a:p>
          <a:p>
            <a:r>
              <a:rPr lang="nl-BE" dirty="0"/>
              <a:t>  </a:t>
            </a:r>
            <a:r>
              <a:rPr lang="nl-BE" dirty="0" err="1"/>
              <a:t>config</a:t>
            </a:r>
            <a:r>
              <a:rPr lang="nl-BE" dirty="0"/>
              <a:t>/</a:t>
            </a:r>
          </a:p>
          <a:p>
            <a:r>
              <a:rPr lang="nl-BE" dirty="0"/>
              <a:t>    php.ini</a:t>
            </a:r>
          </a:p>
          <a:p>
            <a:r>
              <a:rPr lang="nl-BE" dirty="0"/>
              <a:t>  </a:t>
            </a:r>
            <a:r>
              <a:rPr lang="nl-BE" dirty="0" err="1"/>
              <a:t>index.php</a:t>
            </a:r>
            <a:endParaRPr lang="nl-BE" dirty="0"/>
          </a:p>
          <a:p>
            <a:r>
              <a:rPr lang="nl-BE" dirty="0"/>
              <a:t>  style.css</a:t>
            </a:r>
          </a:p>
          <a:p>
            <a:r>
              <a:rPr lang="nl-BE" dirty="0"/>
              <a:t>  javascript.js</a:t>
            </a:r>
          </a:p>
          <a:p>
            <a:r>
              <a:rPr lang="nl-BE" dirty="0"/>
              <a:t>  logo.png</a:t>
            </a:r>
          </a:p>
        </p:txBody>
      </p:sp>
      <p:pic>
        <p:nvPicPr>
          <p:cNvPr id="6" name="Picture 4" descr="Afbeeldingsresultaat voor arrow transparent">
            <a:extLst>
              <a:ext uri="{FF2B5EF4-FFF2-40B4-BE49-F238E27FC236}">
                <a16:creationId xmlns:a16="http://schemas.microsoft.com/office/drawing/2014/main" xmlns="" id="{E8FDB11D-E012-4E9B-9B26-187C79E9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24600">
            <a:off x="1374991" y="5193648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925B4CC5-89D2-4E19-913C-8D0527ABCB17}"/>
              </a:ext>
            </a:extLst>
          </p:cNvPr>
          <p:cNvSpPr txBox="1"/>
          <p:nvPr/>
        </p:nvSpPr>
        <p:spPr>
          <a:xfrm>
            <a:off x="613801" y="4976037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highlight>
                  <a:srgbClr val="FFFF00"/>
                </a:highlight>
              </a:rPr>
              <a:t>default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034AE151-4361-4EDC-837B-41BE2256ED07}"/>
              </a:ext>
            </a:extLst>
          </p:cNvPr>
          <p:cNvSpPr txBox="1"/>
          <p:nvPr/>
        </p:nvSpPr>
        <p:spPr>
          <a:xfrm>
            <a:off x="4649440" y="4826675"/>
            <a:ext cx="1160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private/</a:t>
            </a:r>
          </a:p>
          <a:p>
            <a:r>
              <a:rPr lang="it-IT" dirty="0"/>
              <a:t>  config/</a:t>
            </a:r>
          </a:p>
          <a:p>
            <a:r>
              <a:rPr lang="it-IT" dirty="0"/>
              <a:t>    php.ini</a:t>
            </a:r>
          </a:p>
          <a:p>
            <a:r>
              <a:rPr lang="it-IT" dirty="0"/>
              <a:t>  src/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xmlns="" id="{AFF14094-2046-422A-A755-A11931E0780A}"/>
              </a:ext>
            </a:extLst>
          </p:cNvPr>
          <p:cNvSpPr txBox="1"/>
          <p:nvPr/>
        </p:nvSpPr>
        <p:spPr>
          <a:xfrm>
            <a:off x="6083722" y="4826674"/>
            <a:ext cx="1536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public/</a:t>
            </a:r>
          </a:p>
          <a:p>
            <a:r>
              <a:rPr lang="it-IT" dirty="0"/>
              <a:t>  index.php</a:t>
            </a:r>
          </a:p>
          <a:p>
            <a:r>
              <a:rPr lang="it-IT" dirty="0"/>
              <a:t>  style.css</a:t>
            </a:r>
          </a:p>
          <a:p>
            <a:r>
              <a:rPr lang="it-IT" dirty="0"/>
              <a:t>  javascript.js</a:t>
            </a:r>
          </a:p>
          <a:p>
            <a:r>
              <a:rPr lang="it-IT" dirty="0"/>
              <a:t>  logo.png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342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PHP </a:t>
            </a:r>
            <a:r>
              <a:rPr lang="nl-BE" dirty="0" err="1"/>
              <a:t>configuration</a:t>
            </a:r>
            <a:r>
              <a:rPr lang="nl-BE" dirty="0"/>
              <a:t> file</a:t>
            </a:r>
          </a:p>
        </p:txBody>
      </p:sp>
      <p:pic>
        <p:nvPicPr>
          <p:cNvPr id="5122" name="Picture 2" descr="Afbeeldingsresultaat voor configuration file">
            <a:extLst>
              <a:ext uri="{FF2B5EF4-FFF2-40B4-BE49-F238E27FC236}">
                <a16:creationId xmlns:a16="http://schemas.microsoft.com/office/drawing/2014/main" xmlns="" id="{0290A597-1355-4EEF-AC74-208AEE4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6246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xmlns="" id="{E3A2DFA9-FA64-4E33-8569-DAA70B74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4"/>
            <a:ext cx="5857522" cy="4913645"/>
          </a:xfrm>
        </p:spPr>
        <p:txBody>
          <a:bodyPr/>
          <a:lstStyle/>
          <a:p>
            <a:r>
              <a:rPr lang="nl-BE" dirty="0"/>
              <a:t>security issues</a:t>
            </a:r>
          </a:p>
          <a:p>
            <a:r>
              <a:rPr lang="nl-BE" dirty="0"/>
              <a:t>in configuratiebestanden </a:t>
            </a:r>
            <a:r>
              <a:rPr lang="nl-BE" dirty="0" err="1"/>
              <a:t>web-server</a:t>
            </a:r>
            <a:endParaRPr lang="nl-BE" dirty="0"/>
          </a:p>
          <a:p>
            <a:pPr lvl="1"/>
            <a:r>
              <a:rPr lang="nl-BE" dirty="0"/>
              <a:t>php.ini</a:t>
            </a:r>
          </a:p>
          <a:p>
            <a:r>
              <a:rPr lang="nl-BE" dirty="0"/>
              <a:t>voorbeelden</a:t>
            </a:r>
          </a:p>
          <a:p>
            <a:pPr lvl="1"/>
            <a:r>
              <a:rPr lang="nl-BE" dirty="0"/>
              <a:t>PHP-versie</a:t>
            </a:r>
          </a:p>
          <a:p>
            <a:pPr lvl="1"/>
            <a:r>
              <a:rPr lang="nl-BE" dirty="0"/>
              <a:t>error </a:t>
            </a:r>
            <a:r>
              <a:rPr lang="nl-BE" dirty="0" err="1"/>
              <a:t>messages</a:t>
            </a:r>
            <a:endParaRPr lang="nl-BE" dirty="0"/>
          </a:p>
          <a:p>
            <a:r>
              <a:rPr lang="nl-BE" dirty="0"/>
              <a:t>configuratiebestand aanpassen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95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xmlns="" id="{A78826CC-17E5-43CE-8ED8-F5C01442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379" y="1646237"/>
            <a:ext cx="4247621" cy="5059363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request</a:t>
            </a:r>
            <a:r>
              <a:rPr lang="nl-BE" dirty="0"/>
              <a:t>-header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tonen van de versie uitschakelen:</a:t>
            </a:r>
            <a:br>
              <a:rPr lang="nl-BE" dirty="0"/>
            </a:br>
            <a:r>
              <a:rPr lang="nl-BE" dirty="0" err="1"/>
              <a:t>expose_php</a:t>
            </a:r>
            <a:r>
              <a:rPr lang="nl-BE" dirty="0"/>
              <a:t> = off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C6619EB4-7C6D-4254-BB5A-3B3FE091F8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6229" y="1646237"/>
            <a:ext cx="5421488" cy="5059363"/>
          </a:xfrm>
        </p:spPr>
        <p:txBody>
          <a:bodyPr/>
          <a:lstStyle/>
          <a:p>
            <a:r>
              <a:rPr lang="nl-BE" dirty="0"/>
              <a:t>error page</a:t>
            </a:r>
          </a:p>
          <a:p>
            <a:pPr lvl="1"/>
            <a:r>
              <a:rPr lang="nl-BE" dirty="0"/>
              <a:t>bevat veel informatie over werking en structuur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BE" dirty="0">
                <a:sym typeface="Wingdings" panose="05000000000000000000" pitchFamily="2" charset="2"/>
              </a:rPr>
              <a:t>afschermen</a:t>
            </a:r>
          </a:p>
          <a:p>
            <a:r>
              <a:rPr lang="nl-BE" dirty="0">
                <a:sym typeface="Wingdings" panose="05000000000000000000" pitchFamily="2" charset="2"/>
              </a:rPr>
              <a:t>oplossingen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errors</a:t>
            </a:r>
            <a:r>
              <a:rPr lang="nl-BE" dirty="0">
                <a:sym typeface="Wingdings" panose="05000000000000000000" pitchFamily="2" charset="2"/>
              </a:rPr>
              <a:t> tonen op scherm </a:t>
            </a:r>
            <a:r>
              <a:rPr lang="nl-BE" dirty="0" err="1">
                <a:sym typeface="Wingdings" panose="05000000000000000000" pitchFamily="2" charset="2"/>
              </a:rPr>
              <a:t>uit-schakelen</a:t>
            </a:r>
            <a:r>
              <a:rPr lang="nl-BE" dirty="0">
                <a:sym typeface="Wingdings" panose="05000000000000000000" pitchFamily="2" charset="2"/>
              </a:rPr>
              <a:t>: </a:t>
            </a:r>
            <a:r>
              <a:rPr lang="nl-BE" i="1" dirty="0" err="1">
                <a:sym typeface="Wingdings" panose="05000000000000000000" pitchFamily="2" charset="2"/>
              </a:rPr>
              <a:t>display_errors</a:t>
            </a:r>
            <a:r>
              <a:rPr lang="nl-BE" i="1" dirty="0">
                <a:sym typeface="Wingdings" panose="05000000000000000000" pitchFamily="2" charset="2"/>
              </a:rPr>
              <a:t> = off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errors</a:t>
            </a:r>
            <a:r>
              <a:rPr lang="nl-BE" dirty="0">
                <a:sym typeface="Wingdings" panose="05000000000000000000" pitchFamily="2" charset="2"/>
              </a:rPr>
              <a:t> wegschrijven naar server logs: </a:t>
            </a:r>
            <a:r>
              <a:rPr lang="nl-BE" i="1" dirty="0" err="1">
                <a:sym typeface="Wingdings" panose="05000000000000000000" pitchFamily="2" charset="2"/>
              </a:rPr>
              <a:t>log_errors</a:t>
            </a:r>
            <a:r>
              <a:rPr lang="nl-BE" i="1" dirty="0">
                <a:sym typeface="Wingdings" panose="05000000000000000000" pitchFamily="2" charset="2"/>
              </a:rPr>
              <a:t> = on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xmlns="" id="{3993A212-475F-4532-B74C-79E8E445C045}"/>
              </a:ext>
            </a:extLst>
          </p:cNvPr>
          <p:cNvSpPr txBox="1">
            <a:spLocks/>
          </p:cNvSpPr>
          <p:nvPr/>
        </p:nvSpPr>
        <p:spPr>
          <a:xfrm>
            <a:off x="1848379" y="152400"/>
            <a:ext cx="9948332" cy="873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Voorbeelden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9C32F7DD-9802-450E-8D8E-4005E1ABECC3}"/>
              </a:ext>
            </a:extLst>
          </p:cNvPr>
          <p:cNvSpPr txBox="1">
            <a:spLocks/>
          </p:cNvSpPr>
          <p:nvPr/>
        </p:nvSpPr>
        <p:spPr>
          <a:xfrm>
            <a:off x="1848379" y="1025525"/>
            <a:ext cx="4247621" cy="6175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3600" dirty="0"/>
              <a:t>PHP-versie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xmlns="" id="{DB417ADF-D809-48EA-9569-A295EE078584}"/>
              </a:ext>
            </a:extLst>
          </p:cNvPr>
          <p:cNvSpPr txBox="1">
            <a:spLocks/>
          </p:cNvSpPr>
          <p:nvPr/>
        </p:nvSpPr>
        <p:spPr>
          <a:xfrm>
            <a:off x="6366229" y="1025525"/>
            <a:ext cx="5421488" cy="6175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3600" dirty="0"/>
              <a:t>error </a:t>
            </a:r>
            <a:r>
              <a:rPr lang="nl-BE" sz="3600" dirty="0" err="1"/>
              <a:t>messages</a:t>
            </a:r>
            <a:endParaRPr lang="nl-BE" sz="36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B17B0136-9204-426B-8AA8-6E0CF5B5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08" y="4189767"/>
            <a:ext cx="3084538" cy="23542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0A4E0B06-A79E-4062-BF2A-C4035CC04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23532"/>
            <a:ext cx="5516802" cy="467943"/>
          </a:xfrm>
          <a:prstGeom prst="rect">
            <a:avLst/>
          </a:prstGeom>
        </p:spPr>
      </p:pic>
      <p:pic>
        <p:nvPicPr>
          <p:cNvPr id="12" name="Picture 4" descr="Afbeeldingsresultaat voor arrow transparent">
            <a:extLst>
              <a:ext uri="{FF2B5EF4-FFF2-40B4-BE49-F238E27FC236}">
                <a16:creationId xmlns:a16="http://schemas.microsoft.com/office/drawing/2014/main" xmlns="" id="{ACC6B4CE-DF3C-4CD7-A18F-2AA16A25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2258" flipH="1">
            <a:off x="5035772" y="5913914"/>
            <a:ext cx="925747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36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zijn er nog vragen?">
            <a:extLst>
              <a:ext uri="{FF2B5EF4-FFF2-40B4-BE49-F238E27FC236}">
                <a16:creationId xmlns:a16="http://schemas.microsoft.com/office/drawing/2014/main" xmlns="" id="{A1B85FEB-96FE-43E4-8CE4-29530309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56" y="0"/>
            <a:ext cx="10477943" cy="68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18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b="1" dirty="0"/>
              <a:t>Wat is security?</a:t>
            </a:r>
          </a:p>
          <a:p>
            <a:r>
              <a:rPr lang="nl-BE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8458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sresultaat voor internet of things">
            <a:extLst>
              <a:ext uri="{FF2B5EF4-FFF2-40B4-BE49-F238E27FC236}">
                <a16:creationId xmlns:a16="http://schemas.microsoft.com/office/drawing/2014/main" xmlns="" id="{260AD63D-386F-4517-814E-B97A79DDA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r="22414"/>
          <a:stretch/>
        </p:blipFill>
        <p:spPr bwMode="auto">
          <a:xfrm>
            <a:off x="8126376" y="2365737"/>
            <a:ext cx="4065624" cy="44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08744" y="2092152"/>
            <a:ext cx="8316366" cy="4242154"/>
          </a:xfrm>
        </p:spPr>
        <p:txBody>
          <a:bodyPr/>
          <a:lstStyle/>
          <a:p>
            <a:r>
              <a:rPr lang="nl-BE" dirty="0"/>
              <a:t>internet is </a:t>
            </a:r>
            <a:r>
              <a:rPr lang="nl-BE" u="sng" dirty="0"/>
              <a:t>overal</a:t>
            </a:r>
            <a:endParaRPr lang="nl-BE" dirty="0"/>
          </a:p>
          <a:p>
            <a:r>
              <a:rPr lang="nl-BE" dirty="0"/>
              <a:t>openbaar</a:t>
            </a:r>
          </a:p>
          <a:p>
            <a:r>
              <a:rPr lang="nl-BE" dirty="0"/>
              <a:t>persoonlijke data afschermen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/>
              <a:t>security toepassen</a:t>
            </a:r>
          </a:p>
        </p:txBody>
      </p:sp>
      <p:pic>
        <p:nvPicPr>
          <p:cNvPr id="2056" name="Picture 8" descr="Afbeeldingsresultaat voor security">
            <a:extLst>
              <a:ext uri="{FF2B5EF4-FFF2-40B4-BE49-F238E27FC236}">
                <a16:creationId xmlns:a16="http://schemas.microsoft.com/office/drawing/2014/main" xmlns="" id="{69F1C3D8-FA0B-4FBA-B65D-8F8BC54E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1757494"/>
            <a:ext cx="3125972" cy="2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security">
            <a:extLst>
              <a:ext uri="{FF2B5EF4-FFF2-40B4-BE49-F238E27FC236}">
                <a16:creationId xmlns:a16="http://schemas.microsoft.com/office/drawing/2014/main" xmlns="" id="{8F0832C1-88A8-4A50-8041-0D778AAC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4213229"/>
            <a:ext cx="3125972" cy="26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6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Wat is security?</a:t>
            </a:r>
          </a:p>
          <a:p>
            <a:r>
              <a:rPr lang="nl-BE" b="1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22304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/>
              <a:t>soorten</a:t>
            </a:r>
          </a:p>
          <a:p>
            <a:pPr lvl="1"/>
            <a:r>
              <a:rPr lang="nl-BE" dirty="0"/>
              <a:t>XSS</a:t>
            </a:r>
          </a:p>
          <a:p>
            <a:pPr lvl="1"/>
            <a:r>
              <a:rPr lang="nl-BE" dirty="0"/>
              <a:t>SQL-</a:t>
            </a:r>
            <a:r>
              <a:rPr lang="nl-BE" dirty="0" err="1"/>
              <a:t>injection</a:t>
            </a:r>
            <a:endParaRPr lang="nl-BE" dirty="0"/>
          </a:p>
          <a:p>
            <a:pPr lvl="1"/>
            <a:r>
              <a:rPr lang="nl-BE" dirty="0"/>
              <a:t>password </a:t>
            </a:r>
            <a:r>
              <a:rPr lang="nl-BE" dirty="0" err="1"/>
              <a:t>hashing</a:t>
            </a:r>
            <a:endParaRPr lang="nl-BE" dirty="0"/>
          </a:p>
          <a:p>
            <a:pPr lvl="1"/>
            <a:r>
              <a:rPr lang="nl-BE" dirty="0"/>
              <a:t>public files</a:t>
            </a:r>
          </a:p>
          <a:p>
            <a:pPr lvl="1"/>
            <a:r>
              <a:rPr lang="nl-BE" dirty="0"/>
              <a:t>PHP </a:t>
            </a:r>
            <a:r>
              <a:rPr lang="nl-BE" dirty="0" err="1"/>
              <a:t>configuration</a:t>
            </a:r>
            <a:r>
              <a:rPr lang="nl-BE" dirty="0"/>
              <a:t> file</a:t>
            </a:r>
          </a:p>
          <a:p>
            <a:pPr lvl="2"/>
            <a:r>
              <a:rPr lang="nl-BE" dirty="0"/>
              <a:t>error </a:t>
            </a:r>
            <a:r>
              <a:rPr lang="nl-BE" dirty="0" err="1"/>
              <a:t>reporting</a:t>
            </a:r>
            <a:endParaRPr lang="nl-BE" dirty="0"/>
          </a:p>
          <a:p>
            <a:pPr lvl="2"/>
            <a:r>
              <a:rPr lang="nl-BE" dirty="0" err="1"/>
              <a:t>exposing</a:t>
            </a:r>
            <a:r>
              <a:rPr lang="nl-BE" dirty="0"/>
              <a:t> PHP </a:t>
            </a:r>
            <a:r>
              <a:rPr lang="nl-BE" dirty="0" err="1"/>
              <a:t>version</a:t>
            </a:r>
            <a:endParaRPr lang="nl-BE" dirty="0"/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xmlns="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xmlns="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82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C5C0B38-7B1E-411C-8BA4-05D87F9B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64876AFB-DF9F-45A9-BA51-5A1D83AD5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Cross Site Scripting</a:t>
            </a:r>
          </a:p>
          <a:p>
            <a:r>
              <a:rPr lang="nl-BE" dirty="0"/>
              <a:t>doel: gedrag van de webapplicatie veranderen</a:t>
            </a:r>
          </a:p>
          <a:p>
            <a:r>
              <a:rPr lang="nl-BE" dirty="0" err="1"/>
              <a:t>client</a:t>
            </a:r>
            <a:r>
              <a:rPr lang="nl-BE" dirty="0"/>
              <a:t> side code</a:t>
            </a:r>
          </a:p>
          <a:p>
            <a:pPr lvl="1"/>
            <a:r>
              <a:rPr lang="nl-BE" dirty="0" err="1"/>
              <a:t>JavaScript</a:t>
            </a:r>
            <a:endParaRPr lang="nl-BE" dirty="0"/>
          </a:p>
          <a:p>
            <a:r>
              <a:rPr lang="nl-BE" dirty="0"/>
              <a:t>in input velden</a:t>
            </a:r>
          </a:p>
          <a:p>
            <a:r>
              <a:rPr lang="nl-BE" dirty="0"/>
              <a:t>via URL</a:t>
            </a:r>
          </a:p>
          <a:p>
            <a:r>
              <a:rPr lang="nl-BE" dirty="0"/>
              <a:t>via database</a:t>
            </a:r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69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6141595-2357-4A2D-AE45-EAED0774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227151C1-70D3-4C15-AD4A-B14C940E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13" y="1481206"/>
            <a:ext cx="5198043" cy="334925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57DDE175-C6E4-45CC-8FEB-64654957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29" y="1522422"/>
            <a:ext cx="5328671" cy="326682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xmlns="" id="{F31E92CE-A8C5-403F-94D5-94979FD5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5647"/>
            <a:ext cx="13047318" cy="2045316"/>
          </a:xfrm>
          <a:prstGeom prst="rect">
            <a:avLst/>
          </a:prstGeom>
        </p:spPr>
      </p:pic>
      <p:pic>
        <p:nvPicPr>
          <p:cNvPr id="9" name="Picture 4" descr="Afbeeldingsresultaat voor arrow transparent">
            <a:extLst>
              <a:ext uri="{FF2B5EF4-FFF2-40B4-BE49-F238E27FC236}">
                <a16:creationId xmlns:a16="http://schemas.microsoft.com/office/drawing/2014/main" xmlns="" id="{1E7B23D5-518F-4C3A-8A75-9CAEE33C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6598">
            <a:off x="9625709" y="4696603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fbeeldingsresultaat voor arrow transparent">
            <a:extLst>
              <a:ext uri="{FF2B5EF4-FFF2-40B4-BE49-F238E27FC236}">
                <a16:creationId xmlns:a16="http://schemas.microsoft.com/office/drawing/2014/main" xmlns="" id="{1514835F-7B05-4AD1-B4A2-5BAC3254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8792" flipV="1">
            <a:off x="5210083" y="4632067"/>
            <a:ext cx="726887" cy="8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5BBF29A-9476-4746-BC85-FC40735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SQL </a:t>
            </a:r>
            <a:r>
              <a:rPr lang="nl-BE" dirty="0" err="1"/>
              <a:t>injection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49DC6074-9325-468E-9B90-5F65F962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374628" cy="4242154"/>
          </a:xfrm>
        </p:spPr>
        <p:txBody>
          <a:bodyPr/>
          <a:lstStyle/>
          <a:p>
            <a:r>
              <a:rPr lang="nl-BE" dirty="0"/>
              <a:t>SQL query's</a:t>
            </a:r>
          </a:p>
          <a:p>
            <a:r>
              <a:rPr lang="nl-BE" dirty="0"/>
              <a:t>doel van query veranderen</a:t>
            </a:r>
          </a:p>
          <a:p>
            <a:r>
              <a:rPr lang="nl-BE" dirty="0"/>
              <a:t>gevaren:</a:t>
            </a:r>
          </a:p>
          <a:p>
            <a:pPr lvl="1"/>
            <a:r>
              <a:rPr lang="nl-BE" dirty="0"/>
              <a:t>gevoelige data vrijgeven,</a:t>
            </a:r>
          </a:p>
          <a:p>
            <a:pPr lvl="1"/>
            <a:r>
              <a:rPr lang="nl-BE" dirty="0"/>
              <a:t>wijzigen</a:t>
            </a:r>
          </a:p>
          <a:p>
            <a:pPr lvl="1"/>
            <a:r>
              <a:rPr lang="nl-BE" dirty="0"/>
              <a:t>verwijderen</a:t>
            </a:r>
          </a:p>
          <a:p>
            <a:r>
              <a:rPr lang="nl-BE" dirty="0"/>
              <a:t>bij input-velden</a:t>
            </a:r>
          </a:p>
        </p:txBody>
      </p:sp>
      <p:pic>
        <p:nvPicPr>
          <p:cNvPr id="1026" name="Picture 2" descr="Afbeeldingsresultaat voor sql injection">
            <a:extLst>
              <a:ext uri="{FF2B5EF4-FFF2-40B4-BE49-F238E27FC236}">
                <a16:creationId xmlns:a16="http://schemas.microsoft.com/office/drawing/2014/main" xmlns="" id="{A77FE51C-EC46-4DC0-9DA0-0C599D0F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31" y="1825625"/>
            <a:ext cx="4287579" cy="206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6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7C83C7F-3ED4-465F-8433-508339C2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E793908D-DDC9-4C7B-9145-1E4694C5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36" y="484752"/>
            <a:ext cx="3922391" cy="11614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0179CED9-B542-41B4-8A2E-8CBBAE3A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21" y="2840919"/>
            <a:ext cx="5055086" cy="668201"/>
          </a:xfrm>
          <a:prstGeom prst="rect">
            <a:avLst/>
          </a:prstGeom>
        </p:spPr>
      </p:pic>
      <p:pic>
        <p:nvPicPr>
          <p:cNvPr id="6" name="Picture 4" descr="Afbeeldingsresultaat voor arrow transparent">
            <a:extLst>
              <a:ext uri="{FF2B5EF4-FFF2-40B4-BE49-F238E27FC236}">
                <a16:creationId xmlns:a16="http://schemas.microsoft.com/office/drawing/2014/main" xmlns="" id="{9F8A6E25-E1BB-4C44-9835-9CFA9E52B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00432">
            <a:off x="4730700" y="1565743"/>
            <a:ext cx="1172787" cy="117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xmlns="" id="{C5D9CA9E-5666-4134-978A-CF848D982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721" y="4048544"/>
            <a:ext cx="5055086" cy="66820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xmlns="" id="{204E5D06-7D16-4E94-8B65-0474C708BE94}"/>
              </a:ext>
            </a:extLst>
          </p:cNvPr>
          <p:cNvSpPr txBox="1"/>
          <p:nvPr/>
        </p:nvSpPr>
        <p:spPr>
          <a:xfrm>
            <a:off x="3840998" y="4171953"/>
            <a:ext cx="44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‘ OR 1 = 1 OR ‘1’ = ‘1’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0ED1551B-A4EF-4B20-A2B5-C4AD41B24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280" y="4828874"/>
            <a:ext cx="5905201" cy="1095619"/>
          </a:xfrm>
          <a:prstGeom prst="rect">
            <a:avLst/>
          </a:prstGeom>
        </p:spPr>
      </p:pic>
      <p:pic>
        <p:nvPicPr>
          <p:cNvPr id="10" name="Picture 4" descr="Afbeeldingsresultaat voor arrow transparent">
            <a:extLst>
              <a:ext uri="{FF2B5EF4-FFF2-40B4-BE49-F238E27FC236}">
                <a16:creationId xmlns:a16="http://schemas.microsoft.com/office/drawing/2014/main" xmlns="" id="{98C51CFE-5B35-4923-AA62-2A1A4F1B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9204">
            <a:off x="5845222" y="4695804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xmlns="" id="{F98B9B4A-A1DC-485F-B543-1C6EE79090D4}"/>
              </a:ext>
            </a:extLst>
          </p:cNvPr>
          <p:cNvSpPr/>
          <p:nvPr/>
        </p:nvSpPr>
        <p:spPr>
          <a:xfrm>
            <a:off x="2445488" y="219261"/>
            <a:ext cx="6113721" cy="3516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xmlns="" id="{DCA2FF33-2D7E-49B6-BD81-5D1FE9AF8D18}"/>
              </a:ext>
            </a:extLst>
          </p:cNvPr>
          <p:cNvSpPr/>
          <p:nvPr/>
        </p:nvSpPr>
        <p:spPr>
          <a:xfrm>
            <a:off x="2445487" y="3879817"/>
            <a:ext cx="6113721" cy="2758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xmlns="" id="{64FFC7B0-D15D-4F5A-BB31-7883EEEBB6CA}"/>
              </a:ext>
            </a:extLst>
          </p:cNvPr>
          <p:cNvSpPr txBox="1"/>
          <p:nvPr/>
        </p:nvSpPr>
        <p:spPr>
          <a:xfrm>
            <a:off x="9055840" y="4670235"/>
            <a:ext cx="276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highlight>
                  <a:srgbClr val="FFFF00"/>
                </a:highlight>
              </a:rPr>
              <a:t>ALWAYS TRUE</a:t>
            </a:r>
          </a:p>
        </p:txBody>
      </p:sp>
      <p:pic>
        <p:nvPicPr>
          <p:cNvPr id="16" name="Picture 4" descr="Afbeeldingsresultaat voor arrow transparent">
            <a:extLst>
              <a:ext uri="{FF2B5EF4-FFF2-40B4-BE49-F238E27FC236}">
                <a16:creationId xmlns:a16="http://schemas.microsoft.com/office/drawing/2014/main" xmlns="" id="{2A336CA6-6403-40E1-B3BF-D01AF65B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837">
            <a:off x="8240446" y="4808601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6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645</TotalTime>
  <Words>473</Words>
  <Application>Microsoft Office PowerPoint</Application>
  <PresentationFormat>Breedbeeld</PresentationFormat>
  <Paragraphs>120</Paragraphs>
  <Slides>14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Tahoma</vt:lpstr>
      <vt:lpstr>Wingdings</vt:lpstr>
      <vt:lpstr>Kantoorthema</vt:lpstr>
      <vt:lpstr>Web security</vt:lpstr>
      <vt:lpstr>Inhoud</vt:lpstr>
      <vt:lpstr>Security</vt:lpstr>
      <vt:lpstr>Inhoud</vt:lpstr>
      <vt:lpstr>Web security</vt:lpstr>
      <vt:lpstr>XSS</vt:lpstr>
      <vt:lpstr>Voorbeeld</vt:lpstr>
      <vt:lpstr>SQL injection</vt:lpstr>
      <vt:lpstr>Voorbeeld</vt:lpstr>
      <vt:lpstr>Password hashing</vt:lpstr>
      <vt:lpstr>Public files</vt:lpstr>
      <vt:lpstr>PHP configuration file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Matthias Van Meerbeek</cp:lastModifiedBy>
  <cp:revision>34</cp:revision>
  <dcterms:created xsi:type="dcterms:W3CDTF">2014-11-05T13:10:45Z</dcterms:created>
  <dcterms:modified xsi:type="dcterms:W3CDTF">2018-05-02T20:59:27Z</dcterms:modified>
</cp:coreProperties>
</file>